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3"/>
  </p:normalViewPr>
  <p:slideViewPr>
    <p:cSldViewPr snapToGrid="0">
      <p:cViewPr varScale="1">
        <p:scale>
          <a:sx n="158" d="100"/>
          <a:sy n="158" d="100"/>
        </p:scale>
        <p:origin x="5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e84bb1c94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e84bb1c94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e84bb1c94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e84bb1c94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e84bb1c94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e84bb1c94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e84bb1c94b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e84bb1c94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e84bb1c94b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e84bb1c94b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e84bb1c94b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e84bb1c94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e84bb1c94b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e84bb1c94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e84bb1c94b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e84bb1c94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84bb1c94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84bb1c94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e84bb1c94b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e84bb1c94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e84bb1c94b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e84bb1c94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e84bb1c94b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e84bb1c94b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84bb1c5d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e84bb1c5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e84bb1c5d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e84bb1c5d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84bb1c5d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84bb1c5d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e84bb1c9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e84bb1c9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84bb1c94b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84bb1c94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84bb1c94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84bb1c94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Big Data Technology - CS523</a:t>
            </a:r>
            <a:endParaRPr sz="3000"/>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Tweet Trend Watch</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
              <a:t>Prof. Mrudula Mukadam</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23" name="Google Shape;123;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4" name="Google Shape;124;p22"/>
          <p:cNvPicPr preferRelativeResize="0"/>
          <p:nvPr/>
        </p:nvPicPr>
        <p:blipFill>
          <a:blip r:embed="rId3">
            <a:alphaModFix/>
          </a:blip>
          <a:stretch>
            <a:fillRect/>
          </a:stretch>
        </p:blipFill>
        <p:spPr>
          <a:xfrm>
            <a:off x="0" y="3130"/>
            <a:ext cx="9143999" cy="51372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30" name="Google Shape;130;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1" name="Google Shape;131;p23"/>
          <p:cNvPicPr preferRelativeResize="0"/>
          <p:nvPr/>
        </p:nvPicPr>
        <p:blipFill>
          <a:blip r:embed="rId3">
            <a:alphaModFix/>
          </a:blip>
          <a:stretch>
            <a:fillRect/>
          </a:stretch>
        </p:blipFill>
        <p:spPr>
          <a:xfrm>
            <a:off x="10950" y="1"/>
            <a:ext cx="9144000" cy="5604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Hive Table External Command</a:t>
            </a:r>
            <a:endParaRPr/>
          </a:p>
        </p:txBody>
      </p:sp>
      <p:sp>
        <p:nvSpPr>
          <p:cNvPr id="137" name="Google Shape;137;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t>hive&gt; CREATE EXTERNAL TABLE TweetCount (tweet_type String, count INT) COMMENT 'Spark Hive Tale'  ROW FORMAT SERDE 'org.apache.hadoop.hive.serde2.OpenCSVSerde' WITH SERDEPROPERTIES("SEPERATOR" = ",", "QUOTECHAR"="\"", "ESCAPECHAR"="\"") STORED AS TEXTFILE location '/user/cloudera/SparkTableCount'TBLPROPERTIES("skip.header.line.count"="1");</a:t>
            </a:r>
            <a:br>
              <a:rPr lang="en" sz="900"/>
            </a:br>
            <a:r>
              <a:rPr lang="en" sz="900"/>
              <a:t>Time taken: 8.296 seconds</a:t>
            </a:r>
            <a:endParaRPr sz="900"/>
          </a:p>
          <a:p>
            <a:pPr marL="0" lvl="0" indent="0" algn="l" rtl="0">
              <a:spcBef>
                <a:spcPts val="1600"/>
              </a:spcBef>
              <a:spcAft>
                <a:spcPts val="0"/>
              </a:spcAft>
              <a:buNone/>
            </a:pPr>
            <a:r>
              <a:rPr lang="en" sz="900"/>
              <a:t>hive&gt; CREATE EXTERNAL TABLE TweetResult (key String, user String, tweet_type String, keyword String)  COMMENT 'Spark Hive Tale'  ROW FORMAT SERDE 'org.apache.hadoop.hive.serde2.OpenCSVSerde' WITH SERDEPROPERTIES("SEPERATOR" = ",", "QUOTECHAR"="\"", "ESCAPECHAR"="\"") STORED AS TEXTFILE location '/user/cloudera/SparkTableResult'TBLPROPERTIES("skip.header.line.count"="1");</a:t>
            </a:r>
            <a:endParaRPr sz="900"/>
          </a:p>
          <a:p>
            <a:pPr marL="0" lvl="0" indent="0" algn="l" rtl="0">
              <a:spcBef>
                <a:spcPts val="1600"/>
              </a:spcBef>
              <a:spcAft>
                <a:spcPts val="0"/>
              </a:spcAft>
              <a:buNone/>
            </a:pPr>
            <a:r>
              <a:rPr lang="en" sz="900"/>
              <a:t>OK</a:t>
            </a:r>
            <a:br>
              <a:rPr lang="en" sz="900"/>
            </a:br>
            <a:r>
              <a:rPr lang="en" sz="900"/>
              <a:t>Time taken: 0.244 seconds</a:t>
            </a:r>
            <a:br>
              <a:rPr lang="en" sz="900"/>
            </a:br>
            <a:r>
              <a:rPr lang="en" sz="900"/>
              <a:t>hive&gt; show tables;</a:t>
            </a:r>
            <a:br>
              <a:rPr lang="en" sz="900"/>
            </a:br>
            <a:r>
              <a:rPr lang="en" sz="900"/>
              <a:t>OK</a:t>
            </a:r>
            <a:br>
              <a:rPr lang="en" sz="900"/>
            </a:br>
            <a:r>
              <a:rPr lang="en" sz="900"/>
              <a:t>Tweetcount</a:t>
            </a:r>
            <a:br>
              <a:rPr lang="en" sz="900"/>
            </a:br>
            <a:r>
              <a:rPr lang="en" sz="900"/>
              <a:t>Tweetresult</a:t>
            </a:r>
            <a:br>
              <a:rPr lang="en" sz="900"/>
            </a:br>
            <a:br>
              <a:rPr lang="en" sz="900"/>
            </a:br>
            <a:r>
              <a:rPr lang="en" sz="900"/>
              <a:t>Time taken: 0.02 seconds, Fetched: 2 row(s)</a:t>
            </a:r>
            <a:endParaRPr sz="900"/>
          </a:p>
          <a:p>
            <a:pPr marL="0" lvl="0" indent="0" algn="l" rtl="0">
              <a:spcBef>
                <a:spcPts val="1600"/>
              </a:spcBef>
              <a:spcAft>
                <a:spcPts val="1600"/>
              </a:spcAft>
              <a:buNone/>
            </a:pP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Tableau</a:t>
            </a:r>
            <a:endParaRPr/>
          </a:p>
        </p:txBody>
      </p:sp>
      <p:sp>
        <p:nvSpPr>
          <p:cNvPr id="143" name="Google Shape;143;p2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have used Tableau Desktop for to represent the data stored in Hive External Table</a:t>
            </a:r>
            <a:endParaRPr/>
          </a:p>
          <a:p>
            <a:pPr marL="457200" lvl="0" indent="-342900" algn="l" rtl="0">
              <a:spcBef>
                <a:spcPts val="0"/>
              </a:spcBef>
              <a:spcAft>
                <a:spcPts val="0"/>
              </a:spcAft>
              <a:buSzPts val="1800"/>
              <a:buChar char="-"/>
            </a:pPr>
            <a:r>
              <a:rPr lang="en"/>
              <a:t>Tableau connect with Cloudera Hadoop using ODBC client</a:t>
            </a:r>
            <a:endParaRPr/>
          </a:p>
          <a:p>
            <a:pPr marL="457200" lvl="0" indent="-342900" algn="l" rtl="0">
              <a:spcBef>
                <a:spcPts val="0"/>
              </a:spcBef>
              <a:spcAft>
                <a:spcPts val="0"/>
              </a:spcAft>
              <a:buSzPts val="1800"/>
              <a:buChar char="-"/>
            </a:pPr>
            <a:r>
              <a:rPr lang="en"/>
              <a:t>Fetch the data from Hive External Table</a:t>
            </a:r>
            <a:endParaRPr/>
          </a:p>
          <a:p>
            <a:pPr marL="457200" lvl="0" indent="-342900" algn="l" rtl="0">
              <a:spcBef>
                <a:spcPts val="0"/>
              </a:spcBef>
              <a:spcAft>
                <a:spcPts val="0"/>
              </a:spcAft>
              <a:buSzPts val="1800"/>
              <a:buChar char="-"/>
            </a:pPr>
            <a:r>
              <a:rPr lang="en"/>
              <a:t>Generate the graphs to show the analysis in more meaningful way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49" name="Google Shape;149;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0" name="Google Shape;150;p26"/>
          <p:cNvPicPr preferRelativeResize="0"/>
          <p:nvPr/>
        </p:nvPicPr>
        <p:blipFill>
          <a:blip r:embed="rId3">
            <a:alphaModFix/>
          </a:blip>
          <a:stretch>
            <a:fillRect/>
          </a:stretch>
        </p:blipFill>
        <p:spPr>
          <a:xfrm>
            <a:off x="0" y="4176"/>
            <a:ext cx="9144000" cy="51351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Tableau Graphs</a:t>
            </a:r>
            <a:endParaRPr/>
          </a:p>
        </p:txBody>
      </p:sp>
      <p:sp>
        <p:nvSpPr>
          <p:cNvPr id="156" name="Google Shape;156;p2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7" name="Google Shape;157;p27"/>
          <p:cNvPicPr preferRelativeResize="0"/>
          <p:nvPr/>
        </p:nvPicPr>
        <p:blipFill>
          <a:blip r:embed="rId3">
            <a:alphaModFix/>
          </a:blip>
          <a:stretch>
            <a:fillRect/>
          </a:stretch>
        </p:blipFill>
        <p:spPr>
          <a:xfrm>
            <a:off x="588063" y="2536325"/>
            <a:ext cx="3971925" cy="1543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63" name="Google Shape;163;p2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4" name="Google Shape;164;p28"/>
          <p:cNvPicPr preferRelativeResize="0"/>
          <p:nvPr/>
        </p:nvPicPr>
        <p:blipFill>
          <a:blip r:embed="rId3">
            <a:alphaModFix/>
          </a:blip>
          <a:stretch>
            <a:fillRect/>
          </a:stretch>
        </p:blipFill>
        <p:spPr>
          <a:xfrm>
            <a:off x="2" y="0"/>
            <a:ext cx="9144000"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Tableau Graph</a:t>
            </a:r>
            <a:endParaRPr/>
          </a:p>
        </p:txBody>
      </p:sp>
      <p:sp>
        <p:nvSpPr>
          <p:cNvPr id="170" name="Google Shape;170;p2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1" name="Google Shape;171;p29"/>
          <p:cNvPicPr preferRelativeResize="0"/>
          <p:nvPr/>
        </p:nvPicPr>
        <p:blipFill>
          <a:blip r:embed="rId3">
            <a:alphaModFix/>
          </a:blip>
          <a:stretch>
            <a:fillRect/>
          </a:stretch>
        </p:blipFill>
        <p:spPr>
          <a:xfrm>
            <a:off x="526125" y="1965763"/>
            <a:ext cx="6381750" cy="2066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Kafka Command used for this Project</a:t>
            </a:r>
            <a:endParaRPr/>
          </a:p>
        </p:txBody>
      </p:sp>
      <p:sp>
        <p:nvSpPr>
          <p:cNvPr id="177" name="Google Shape;177;p3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./bin/zookeeper-server-start.sh config/zookeeper.properties -&gt; start zookeeper</a:t>
            </a:r>
            <a:endParaRPr sz="1600"/>
          </a:p>
          <a:p>
            <a:pPr marL="457200" lvl="0" indent="-330200" algn="l" rtl="0">
              <a:spcBef>
                <a:spcPts val="0"/>
              </a:spcBef>
              <a:spcAft>
                <a:spcPts val="0"/>
              </a:spcAft>
              <a:buSzPts val="1600"/>
              <a:buChar char="-"/>
            </a:pPr>
            <a:r>
              <a:rPr lang="en" sz="1600"/>
              <a:t>./bin/kafka-server.start.sh config/server.properties -&gt;start kafka server</a:t>
            </a:r>
            <a:endParaRPr sz="1600"/>
          </a:p>
          <a:p>
            <a:pPr marL="457200" lvl="0" indent="-330200" algn="l" rtl="0">
              <a:spcBef>
                <a:spcPts val="0"/>
              </a:spcBef>
              <a:spcAft>
                <a:spcPts val="0"/>
              </a:spcAft>
              <a:buSzPts val="1600"/>
              <a:buChar char="-"/>
            </a:pPr>
            <a:r>
              <a:rPr lang="en" sz="1600"/>
              <a:t>./bin/kafka-topics.sh --create --topic kafka-spark --replication-factor 1 --partitions 1 --bootstrap-server localhost:9092 -&gt; create topic</a:t>
            </a:r>
            <a:endParaRPr sz="1700"/>
          </a:p>
          <a:p>
            <a:pPr marL="457200" lvl="0" indent="0" algn="l" rtl="0">
              <a:spcBef>
                <a:spcPts val="1600"/>
              </a:spcBef>
              <a:spcAft>
                <a:spcPts val="1600"/>
              </a:spcAft>
              <a:buNone/>
            </a:pP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Operation Breakdown</a:t>
            </a:r>
            <a:endParaRPr/>
          </a:p>
        </p:txBody>
      </p:sp>
      <p:sp>
        <p:nvSpPr>
          <p:cNvPr id="183" name="Google Shape;183;p3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Step 1:</a:t>
            </a:r>
            <a:r>
              <a:rPr lang="en"/>
              <a:t> Create dummy Twitter Tweet API</a:t>
            </a:r>
            <a:endParaRPr/>
          </a:p>
          <a:p>
            <a:pPr marL="0" lvl="0" indent="0" algn="l" rtl="0">
              <a:spcBef>
                <a:spcPts val="1600"/>
              </a:spcBef>
              <a:spcAft>
                <a:spcPts val="0"/>
              </a:spcAft>
              <a:buNone/>
            </a:pPr>
            <a:r>
              <a:rPr lang="en" b="1"/>
              <a:t>Step 2:</a:t>
            </a:r>
            <a:r>
              <a:rPr lang="en"/>
              <a:t> Download Kafka from kafka/downloads.html</a:t>
            </a:r>
            <a:endParaRPr/>
          </a:p>
          <a:p>
            <a:pPr marL="0" lvl="0" indent="0" algn="l" rtl="0">
              <a:spcBef>
                <a:spcPts val="1600"/>
              </a:spcBef>
              <a:spcAft>
                <a:spcPts val="0"/>
              </a:spcAft>
              <a:buNone/>
            </a:pPr>
            <a:r>
              <a:rPr lang="en" b="1"/>
              <a:t>Step 3:</a:t>
            </a:r>
            <a:r>
              <a:rPr lang="en"/>
              <a:t> Start zookeeper, start Kafka and create Kafka topic</a:t>
            </a:r>
            <a:endParaRPr/>
          </a:p>
          <a:p>
            <a:pPr marL="0" lvl="0" indent="0" algn="l" rtl="0">
              <a:spcBef>
                <a:spcPts val="1600"/>
              </a:spcBef>
              <a:spcAft>
                <a:spcPts val="0"/>
              </a:spcAft>
              <a:buNone/>
            </a:pPr>
            <a:r>
              <a:rPr lang="en" b="1"/>
              <a:t>Step 4:</a:t>
            </a:r>
            <a:r>
              <a:rPr lang="en"/>
              <a:t> Run Kafka consumer Java application to produce tweets</a:t>
            </a:r>
            <a:endParaRPr/>
          </a:p>
          <a:p>
            <a:pPr marL="0" lvl="0" indent="0" algn="l" rtl="0">
              <a:spcBef>
                <a:spcPts val="1600"/>
              </a:spcBef>
              <a:spcAft>
                <a:spcPts val="1600"/>
              </a:spcAft>
              <a:buNone/>
            </a:pPr>
            <a:r>
              <a:rPr lang="en" b="1"/>
              <a:t>Step 5:</a:t>
            </a:r>
            <a:r>
              <a:rPr lang="en"/>
              <a:t> Run Spark-Consumer Java Program to consume tweets and store in HBase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5000"/>
              <a:t>   Final Project</a:t>
            </a:r>
            <a:endParaRPr sz="5000"/>
          </a:p>
          <a:p>
            <a:pPr marL="0" lvl="0" indent="0" algn="l" rtl="0">
              <a:spcBef>
                <a:spcPts val="0"/>
              </a:spcBef>
              <a:spcAft>
                <a:spcPts val="0"/>
              </a:spcAft>
              <a:buNone/>
            </a:pPr>
            <a:r>
              <a:rPr lang="en"/>
              <a:t>             </a:t>
            </a:r>
            <a:r>
              <a:rPr lang="en" b="1"/>
              <a:t> </a:t>
            </a:r>
            <a:r>
              <a:rPr lang="en" sz="1800" b="1"/>
              <a:t>Submitted To: Prof. Mrudula Mukadam</a:t>
            </a:r>
            <a:endParaRPr sz="1800" b="1"/>
          </a:p>
          <a:p>
            <a:pPr marL="0" lvl="0" indent="0" algn="l" rtl="0">
              <a:spcBef>
                <a:spcPts val="0"/>
              </a:spcBef>
              <a:spcAft>
                <a:spcPts val="0"/>
              </a:spcAft>
              <a:buNone/>
            </a:pPr>
            <a:r>
              <a:rPr lang="en" sz="1800"/>
              <a:t>                            </a:t>
            </a:r>
            <a:endParaRPr sz="1800"/>
          </a:p>
          <a:p>
            <a:pPr marL="0" lvl="0" indent="0" algn="l" rtl="0">
              <a:spcBef>
                <a:spcPts val="0"/>
              </a:spcBef>
              <a:spcAft>
                <a:spcPts val="0"/>
              </a:spcAft>
              <a:buNone/>
            </a:pPr>
            <a:r>
              <a:rPr lang="en" sz="1800"/>
              <a:t>                                                  </a:t>
            </a:r>
            <a:r>
              <a:rPr lang="en" sz="1800" b="1"/>
              <a:t>   Submitted By:</a:t>
            </a:r>
            <a:endParaRPr sz="1800" b="1"/>
          </a:p>
          <a:p>
            <a:pPr marL="0" lvl="0" indent="0" algn="l" rtl="0">
              <a:spcBef>
                <a:spcPts val="0"/>
              </a:spcBef>
              <a:spcAft>
                <a:spcPts val="0"/>
              </a:spcAft>
              <a:buNone/>
            </a:pPr>
            <a:endParaRPr sz="1800"/>
          </a:p>
          <a:p>
            <a:pPr marL="0" lvl="0" indent="0" algn="l" rtl="0">
              <a:spcBef>
                <a:spcPts val="0"/>
              </a:spcBef>
              <a:spcAft>
                <a:spcPts val="0"/>
              </a:spcAft>
              <a:buNone/>
            </a:pPr>
            <a:r>
              <a:rPr lang="en" sz="1800"/>
              <a:t>                                                     Baibing Song</a:t>
            </a:r>
            <a:br>
              <a:rPr lang="en" sz="1800"/>
            </a:br>
            <a:r>
              <a:rPr lang="en" sz="1800"/>
              <a:t>                                                 Iga Daniel Ssetimba</a:t>
            </a:r>
            <a:endParaRPr sz="1800"/>
          </a:p>
          <a:p>
            <a:pPr marL="0" lvl="0" indent="0" algn="l" rtl="0">
              <a:spcBef>
                <a:spcPts val="0"/>
              </a:spcBef>
              <a:spcAft>
                <a:spcPts val="0"/>
              </a:spcAft>
              <a:buNone/>
            </a:pPr>
            <a:r>
              <a:rPr lang="en" sz="1800"/>
              <a:t>                                              Sourav Babu Shrestha</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Operation Breakdown</a:t>
            </a:r>
            <a:endParaRPr/>
          </a:p>
        </p:txBody>
      </p:sp>
      <p:sp>
        <p:nvSpPr>
          <p:cNvPr id="189" name="Google Shape;189;p3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Step 6:</a:t>
            </a:r>
            <a:r>
              <a:rPr lang="en"/>
              <a:t> Create Hive External DB using the above create table command</a:t>
            </a:r>
            <a:endParaRPr/>
          </a:p>
          <a:p>
            <a:pPr marL="0" lvl="0" indent="0" algn="l" rtl="0">
              <a:spcBef>
                <a:spcPts val="1600"/>
              </a:spcBef>
              <a:spcAft>
                <a:spcPts val="0"/>
              </a:spcAft>
              <a:buNone/>
            </a:pPr>
            <a:r>
              <a:rPr lang="en" b="1"/>
              <a:t>Step 7:</a:t>
            </a:r>
            <a:r>
              <a:rPr lang="en"/>
              <a:t> Run Spark SQL Java program to store Tweets in HDFS and also create CSV file</a:t>
            </a:r>
            <a:endParaRPr/>
          </a:p>
          <a:p>
            <a:pPr marL="0" lvl="0" indent="0" algn="l" rtl="0">
              <a:spcBef>
                <a:spcPts val="1600"/>
              </a:spcBef>
              <a:spcAft>
                <a:spcPts val="0"/>
              </a:spcAft>
              <a:buNone/>
            </a:pPr>
            <a:r>
              <a:rPr lang="en" b="1"/>
              <a:t>Step 8:</a:t>
            </a:r>
            <a:r>
              <a:rPr lang="en"/>
              <a:t> Connect Tableau with Cloudera Hadoop using ODBC</a:t>
            </a:r>
            <a:endParaRPr/>
          </a:p>
          <a:p>
            <a:pPr marL="0" lvl="0" indent="0" algn="l" rtl="0">
              <a:spcBef>
                <a:spcPts val="1600"/>
              </a:spcBef>
              <a:spcAft>
                <a:spcPts val="0"/>
              </a:spcAft>
              <a:buNone/>
            </a:pPr>
            <a:r>
              <a:rPr lang="en" b="1"/>
              <a:t>Step 9:</a:t>
            </a:r>
            <a:r>
              <a:rPr lang="en"/>
              <a:t> Fetch data from Hive External Data i.e CSV file</a:t>
            </a:r>
            <a:endParaRPr/>
          </a:p>
          <a:p>
            <a:pPr marL="0" lvl="0" indent="0" algn="l" rtl="0">
              <a:spcBef>
                <a:spcPts val="1600"/>
              </a:spcBef>
              <a:spcAft>
                <a:spcPts val="1600"/>
              </a:spcAft>
              <a:buNone/>
            </a:pPr>
            <a:r>
              <a:rPr lang="en" b="1"/>
              <a:t>Step 10:</a:t>
            </a:r>
            <a:r>
              <a:rPr lang="en"/>
              <a:t> Generate different graphs using the CSV data and Tableau desktop app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Wholeness of Project</a:t>
            </a:r>
            <a:endParaRPr/>
          </a:p>
        </p:txBody>
      </p:sp>
      <p:sp>
        <p:nvSpPr>
          <p:cNvPr id="195" name="Google Shape;195;p3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For this project, we used the tweets and ran analyses on them using a variety of technologies, including Kafka, Spark, Hive, Tableau, etc. Following analysis, we create the graphs for better understanding the data by integrating with Tableau.</a:t>
            </a:r>
            <a:endParaRPr sz="1600"/>
          </a:p>
          <a:p>
            <a:pPr marL="0" lvl="0" indent="0" algn="l" rtl="0">
              <a:spcBef>
                <a:spcPts val="1600"/>
              </a:spcBef>
              <a:spcAft>
                <a:spcPts val="0"/>
              </a:spcAft>
              <a:buNone/>
            </a:pPr>
            <a:r>
              <a:rPr lang="en" sz="1700" b="1"/>
              <a:t>Science and Technology of Consciousness:</a:t>
            </a:r>
            <a:r>
              <a:rPr lang="en" sz="1600"/>
              <a:t> We regularly practice transcendental meditation since everything is made up of layers and to learn more about the unified field of consciousness. After engaging in Transcendental Meditation, we are able to see its beneficial consequences on our day-to-day lives, frequently with the help of nature.</a:t>
            </a:r>
            <a:endParaRPr sz="1600"/>
          </a:p>
          <a:p>
            <a:pPr marL="0" lvl="0" indent="0" algn="l" rtl="0">
              <a:spcBef>
                <a:spcPts val="1600"/>
              </a:spcBef>
              <a:spcAft>
                <a:spcPts val="1600"/>
              </a:spcAft>
              <a:buNone/>
            </a:pP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226078" y="14136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 You !!!</a:t>
            </a:r>
            <a:endParaRPr sz="3000"/>
          </a:p>
        </p:txBody>
      </p:sp>
      <p:sp>
        <p:nvSpPr>
          <p:cNvPr id="201" name="Google Shape;201;p34"/>
          <p:cNvSpPr txBox="1">
            <a:spLocks noGrp="1"/>
          </p:cNvSpPr>
          <p:nvPr>
            <p:ph type="body" idx="1"/>
          </p:nvPr>
        </p:nvSpPr>
        <p:spPr>
          <a:xfrm>
            <a:off x="317900" y="633225"/>
            <a:ext cx="2808000" cy="4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Excited to leverage our enhance Big Data skills on new challenges ahead.</a:t>
            </a:r>
            <a:endParaRPr sz="1400" dirty="0"/>
          </a:p>
        </p:txBody>
      </p:sp>
      <p:pic>
        <p:nvPicPr>
          <p:cNvPr id="202" name="Google Shape;202;p34" descr="Black and white upward shot of Golden Gate Bridge"/>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 Used</a:t>
            </a:r>
            <a:endParaRPr/>
          </a:p>
        </p:txBody>
      </p:sp>
      <p:sp>
        <p:nvSpPr>
          <p:cNvPr id="79" name="Google Shape;79;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Centos 6.7</a:t>
            </a:r>
            <a:endParaRPr sz="1200"/>
          </a:p>
          <a:p>
            <a:pPr marL="0" lvl="0" indent="0" algn="l" rtl="0">
              <a:spcBef>
                <a:spcPts val="1600"/>
              </a:spcBef>
              <a:spcAft>
                <a:spcPts val="0"/>
              </a:spcAft>
              <a:buNone/>
            </a:pPr>
            <a:r>
              <a:rPr lang="en" sz="1200"/>
              <a:t>Hadoop 2.6.0</a:t>
            </a:r>
            <a:endParaRPr sz="1200"/>
          </a:p>
          <a:p>
            <a:pPr marL="0" lvl="0" indent="0" algn="l" rtl="0">
              <a:spcBef>
                <a:spcPts val="1600"/>
              </a:spcBef>
              <a:spcAft>
                <a:spcPts val="0"/>
              </a:spcAft>
              <a:buNone/>
            </a:pPr>
            <a:r>
              <a:rPr lang="en" sz="1200"/>
              <a:t>Java JDK 8</a:t>
            </a:r>
            <a:endParaRPr sz="1200"/>
          </a:p>
          <a:p>
            <a:pPr marL="0" lvl="0" indent="0" algn="l" rtl="0">
              <a:spcBef>
                <a:spcPts val="1600"/>
              </a:spcBef>
              <a:spcAft>
                <a:spcPts val="0"/>
              </a:spcAft>
              <a:buNone/>
            </a:pPr>
            <a:r>
              <a:rPr lang="en" sz="1200"/>
              <a:t>Eclipse Luna 4.4.2</a:t>
            </a:r>
            <a:endParaRPr sz="1200"/>
          </a:p>
          <a:p>
            <a:pPr marL="0" lvl="0" indent="0" algn="l" rtl="0">
              <a:spcBef>
                <a:spcPts val="1600"/>
              </a:spcBef>
              <a:spcAft>
                <a:spcPts val="0"/>
              </a:spcAft>
              <a:buNone/>
            </a:pPr>
            <a:r>
              <a:rPr lang="en" sz="1200"/>
              <a:t>Kafka_2.12-3.4.1</a:t>
            </a:r>
            <a:endParaRPr sz="1200"/>
          </a:p>
          <a:p>
            <a:pPr marL="0" lvl="0" indent="0" algn="l" rtl="0">
              <a:spcBef>
                <a:spcPts val="1600"/>
              </a:spcBef>
              <a:spcAft>
                <a:spcPts val="0"/>
              </a:spcAft>
              <a:buNone/>
            </a:pPr>
            <a:r>
              <a:rPr lang="en" sz="1200"/>
              <a:t>HBase 1.2.0</a:t>
            </a:r>
            <a:endParaRPr sz="1200"/>
          </a:p>
          <a:p>
            <a:pPr marL="0" lvl="0" indent="0" algn="l" rtl="0">
              <a:spcBef>
                <a:spcPts val="1600"/>
              </a:spcBef>
              <a:spcAft>
                <a:spcPts val="0"/>
              </a:spcAft>
              <a:buNone/>
            </a:pPr>
            <a:r>
              <a:rPr lang="en" sz="1200"/>
              <a:t>Hive 1.1.0</a:t>
            </a:r>
            <a:endParaRPr sz="1200"/>
          </a:p>
          <a:p>
            <a:pPr marL="0" lvl="0" indent="0" algn="l" rtl="0">
              <a:spcBef>
                <a:spcPts val="1600"/>
              </a:spcBef>
              <a:spcAft>
                <a:spcPts val="0"/>
              </a:spcAft>
              <a:buNone/>
            </a:pPr>
            <a:r>
              <a:rPr lang="en" sz="1200"/>
              <a:t>Spark 1.6.0</a:t>
            </a:r>
            <a:endParaRPr sz="1200"/>
          </a:p>
          <a:p>
            <a:pPr marL="0" lvl="0" indent="0" algn="l" rtl="0">
              <a:spcBef>
                <a:spcPts val="1600"/>
              </a:spcBef>
              <a:spcAft>
                <a:spcPts val="0"/>
              </a:spcAft>
              <a:buNone/>
            </a:pPr>
            <a:r>
              <a:rPr lang="en" sz="1200"/>
              <a:t>Tableau 2023.2</a:t>
            </a: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Overview</a:t>
            </a:r>
            <a:endParaRPr/>
          </a:p>
        </p:txBody>
      </p:sp>
      <p:sp>
        <p:nvSpPr>
          <p:cNvPr id="85" name="Google Shape;85;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For this project, we retrieved the dummy  Twitter tweets from the API in order further aggregate, filter and analyze them</a:t>
            </a:r>
            <a:endParaRPr sz="1200"/>
          </a:p>
          <a:p>
            <a:pPr marL="457200" lvl="0" indent="-304800" algn="l" rtl="0">
              <a:spcBef>
                <a:spcPts val="0"/>
              </a:spcBef>
              <a:spcAft>
                <a:spcPts val="0"/>
              </a:spcAft>
              <a:buSzPts val="1200"/>
              <a:buChar char="-"/>
            </a:pPr>
            <a:r>
              <a:rPr lang="en" sz="1200"/>
              <a:t>Using the Kafka topic: kafka-spark, the message is produce from the Producer and consumed by the consumer</a:t>
            </a:r>
            <a:endParaRPr sz="1200"/>
          </a:p>
          <a:p>
            <a:pPr marL="457200" lvl="0" indent="-304800" algn="l" rtl="0">
              <a:spcBef>
                <a:spcPts val="0"/>
              </a:spcBef>
              <a:spcAft>
                <a:spcPts val="0"/>
              </a:spcAft>
              <a:buSzPts val="1200"/>
              <a:buChar char="-"/>
            </a:pPr>
            <a:r>
              <a:rPr lang="en" sz="1200"/>
              <a:t>The tweets from Kafka are obtained using Spark streaming, and some filtering and aggregation are done such that the structured tweets are stored to an HBase Table</a:t>
            </a:r>
            <a:endParaRPr sz="1200"/>
          </a:p>
          <a:p>
            <a:pPr marL="457200" lvl="0" indent="-304800" algn="l" rtl="0">
              <a:spcBef>
                <a:spcPts val="0"/>
              </a:spcBef>
              <a:spcAft>
                <a:spcPts val="0"/>
              </a:spcAft>
              <a:buSzPts val="1200"/>
              <a:buChar char="-"/>
            </a:pPr>
            <a:r>
              <a:rPr lang="en" sz="1200"/>
              <a:t>Spark SQL is used to analyze data that is stored in HBase, and the results are subsequently stored in HDFS</a:t>
            </a:r>
            <a:endParaRPr sz="1200"/>
          </a:p>
          <a:p>
            <a:pPr marL="457200" lvl="0" indent="-304800" algn="l" rtl="0">
              <a:spcBef>
                <a:spcPts val="0"/>
              </a:spcBef>
              <a:spcAft>
                <a:spcPts val="0"/>
              </a:spcAft>
              <a:buSzPts val="1200"/>
              <a:buChar char="-"/>
            </a:pPr>
            <a:r>
              <a:rPr lang="en" sz="1200"/>
              <a:t>To perform result visualization, an HDFS Hive with External Table is created</a:t>
            </a:r>
            <a:endParaRPr sz="1200"/>
          </a:p>
          <a:p>
            <a:pPr marL="457200" lvl="0" indent="-304800" algn="l" rtl="0">
              <a:spcBef>
                <a:spcPts val="0"/>
              </a:spcBef>
              <a:spcAft>
                <a:spcPts val="0"/>
              </a:spcAft>
              <a:buSzPts val="1200"/>
              <a:buChar char="-"/>
            </a:pPr>
            <a:r>
              <a:rPr lang="en" sz="1200"/>
              <a:t>The tool used to display results is Tableau Desktop</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WorkFlow</a:t>
            </a:r>
            <a:endParaRPr/>
          </a:p>
        </p:txBody>
      </p:sp>
      <p:sp>
        <p:nvSpPr>
          <p:cNvPr id="91" name="Google Shape;91;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2" name="Google Shape;92;p17"/>
          <p:cNvPicPr preferRelativeResize="0"/>
          <p:nvPr/>
        </p:nvPicPr>
        <p:blipFill>
          <a:blip r:embed="rId3">
            <a:alphaModFix/>
          </a:blip>
          <a:stretch>
            <a:fillRect/>
          </a:stretch>
        </p:blipFill>
        <p:spPr>
          <a:xfrm>
            <a:off x="1641150" y="2059413"/>
            <a:ext cx="5724525" cy="2295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Modules developed for this Project</a:t>
            </a:r>
            <a:endParaRPr/>
          </a:p>
        </p:txBody>
      </p:sp>
      <p:sp>
        <p:nvSpPr>
          <p:cNvPr id="98" name="Google Shape;98;p1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b="1"/>
              <a:t>BDT-Kafka-Producer</a:t>
            </a:r>
            <a:endParaRPr b="1"/>
          </a:p>
          <a:p>
            <a:pPr marL="457200" lvl="0" indent="-342900" algn="l" rtl="0">
              <a:spcBef>
                <a:spcPts val="1600"/>
              </a:spcBef>
              <a:spcAft>
                <a:spcPts val="0"/>
              </a:spcAft>
              <a:buSzPts val="1800"/>
              <a:buChar char="-"/>
            </a:pPr>
            <a:r>
              <a:rPr lang="en"/>
              <a:t>Fetch the dummy tweets from the API</a:t>
            </a:r>
            <a:endParaRPr/>
          </a:p>
          <a:p>
            <a:pPr marL="457200" lvl="0" indent="-342900" algn="l" rtl="0">
              <a:spcBef>
                <a:spcPts val="0"/>
              </a:spcBef>
              <a:spcAft>
                <a:spcPts val="0"/>
              </a:spcAft>
              <a:buSzPts val="1800"/>
              <a:buChar char="-"/>
            </a:pPr>
            <a:r>
              <a:rPr lang="en"/>
              <a:t>Once the data is fetch, Kafka Producer send the tweets to Kafka Producer</a:t>
            </a:r>
            <a:endParaRPr/>
          </a:p>
          <a:p>
            <a:pPr marL="457200" lvl="0" indent="-342900" algn="l" rtl="0">
              <a:spcBef>
                <a:spcPts val="0"/>
              </a:spcBef>
              <a:spcAft>
                <a:spcPts val="0"/>
              </a:spcAft>
              <a:buSzPts val="1800"/>
              <a:buChar char="-"/>
            </a:pPr>
            <a:r>
              <a:rPr lang="en"/>
              <a:t>Zookeeper should be up and running for the Kafka to be in operation</a:t>
            </a:r>
            <a:endParaRPr/>
          </a:p>
          <a:p>
            <a:pPr marL="45720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Modules developed for this Project</a:t>
            </a:r>
            <a:endParaRPr/>
          </a:p>
        </p:txBody>
      </p:sp>
      <p:sp>
        <p:nvSpPr>
          <p:cNvPr id="104" name="Google Shape;104;p1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BDT-SparkKafka-Consumer</a:t>
            </a:r>
            <a:endParaRPr b="1"/>
          </a:p>
          <a:p>
            <a:pPr marL="457200" lvl="0" indent="-342900" algn="l" rtl="0">
              <a:spcBef>
                <a:spcPts val="1600"/>
              </a:spcBef>
              <a:spcAft>
                <a:spcPts val="0"/>
              </a:spcAft>
              <a:buSzPts val="1800"/>
              <a:buChar char="-"/>
            </a:pPr>
            <a:r>
              <a:rPr lang="en"/>
              <a:t>This module consume tweets from the Kafka Producer and pass the tweets to Spark for further processing</a:t>
            </a:r>
            <a:endParaRPr/>
          </a:p>
          <a:p>
            <a:pPr marL="457200" lvl="0" indent="-342900" algn="l" rtl="0">
              <a:spcBef>
                <a:spcPts val="0"/>
              </a:spcBef>
              <a:spcAft>
                <a:spcPts val="0"/>
              </a:spcAft>
              <a:buSzPts val="1800"/>
              <a:buChar char="-"/>
            </a:pPr>
            <a:r>
              <a:rPr lang="en"/>
              <a:t>Spark aggregation and filter is done based on the keywords defined in HBase Table</a:t>
            </a:r>
            <a:endParaRPr/>
          </a:p>
          <a:p>
            <a:pPr marL="457200" lvl="0" indent="-342900" algn="l" rtl="0">
              <a:spcBef>
                <a:spcPts val="0"/>
              </a:spcBef>
              <a:spcAft>
                <a:spcPts val="0"/>
              </a:spcAft>
              <a:buSzPts val="1800"/>
              <a:buChar char="-"/>
            </a:pPr>
            <a:r>
              <a:rPr lang="en"/>
              <a:t>Stored the aggregated and filtered tweets into the HBase Table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10" name="Google Shape;110;p2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1" name="Google Shape;111;p20"/>
          <p:cNvPicPr preferRelativeResize="0"/>
          <p:nvPr/>
        </p:nvPicPr>
        <p:blipFill>
          <a:blip r:embed="rId3">
            <a:alphaModFix/>
          </a:blip>
          <a:stretch>
            <a:fillRect/>
          </a:stretch>
        </p:blipFill>
        <p:spPr>
          <a:xfrm>
            <a:off x="10950" y="7144"/>
            <a:ext cx="9144000" cy="51292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Modules Developed for this Project</a:t>
            </a:r>
            <a:endParaRPr/>
          </a:p>
        </p:txBody>
      </p:sp>
      <p:sp>
        <p:nvSpPr>
          <p:cNvPr id="117" name="Google Shape;117;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BDT-SparkSQL-Generator</a:t>
            </a:r>
            <a:endParaRPr b="1"/>
          </a:p>
          <a:p>
            <a:pPr marL="457200" lvl="0" indent="-342900" algn="l" rtl="0">
              <a:spcBef>
                <a:spcPts val="1600"/>
              </a:spcBef>
              <a:spcAft>
                <a:spcPts val="0"/>
              </a:spcAft>
              <a:buSzPts val="1800"/>
              <a:buChar char="-"/>
            </a:pPr>
            <a:r>
              <a:rPr lang="en"/>
              <a:t>This module fetch the data stored in HBase and perform Spark SQL queries like grouping by keywords, counts, etc.</a:t>
            </a:r>
            <a:endParaRPr/>
          </a:p>
          <a:p>
            <a:pPr marL="457200" lvl="0" indent="-342900" algn="l" rtl="0">
              <a:spcBef>
                <a:spcPts val="0"/>
              </a:spcBef>
              <a:spcAft>
                <a:spcPts val="0"/>
              </a:spcAft>
              <a:buSzPts val="1800"/>
              <a:buChar char="-"/>
            </a:pPr>
            <a:r>
              <a:rPr lang="en"/>
              <a:t>Store the result in CSV file to HDFS which is then consumed by the External Hive Table</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858</Words>
  <Application>Microsoft Macintosh PowerPoint</Application>
  <PresentationFormat>On-screen Show (16:9)</PresentationFormat>
  <Paragraphs>83</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Roboto</vt:lpstr>
      <vt:lpstr>Material</vt:lpstr>
      <vt:lpstr>Big Data Technology - CS523</vt:lpstr>
      <vt:lpstr>                Final Project               Submitted To: Prof. Mrudula Mukadam                                                                                   Submitted By:                                                       Baibing Song                                                  Iga Daniel Ssetimba                                               Sourav Babu Shrestha</vt:lpstr>
      <vt:lpstr>Technologies Used</vt:lpstr>
      <vt:lpstr>Project Overview</vt:lpstr>
      <vt:lpstr>Project WorkFlow</vt:lpstr>
      <vt:lpstr>Modules developed for this Project</vt:lpstr>
      <vt:lpstr>Modules developed for this Project</vt:lpstr>
      <vt:lpstr>PowerPoint Presentation</vt:lpstr>
      <vt:lpstr>Modules Developed for this Project</vt:lpstr>
      <vt:lpstr>PowerPoint Presentation</vt:lpstr>
      <vt:lpstr>PowerPoint Presentation</vt:lpstr>
      <vt:lpstr>Hive Table External Command</vt:lpstr>
      <vt:lpstr>Tableau</vt:lpstr>
      <vt:lpstr>PowerPoint Presentation</vt:lpstr>
      <vt:lpstr>Tableau Graphs</vt:lpstr>
      <vt:lpstr>PowerPoint Presentation</vt:lpstr>
      <vt:lpstr>Tableau Graph</vt:lpstr>
      <vt:lpstr>Kafka Command used for this Project</vt:lpstr>
      <vt:lpstr>Operation Breakdown</vt:lpstr>
      <vt:lpstr>Operation Breakdown</vt:lpstr>
      <vt:lpstr>Wholeness of Project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Technology - CS523</dc:title>
  <cp:lastModifiedBy>Sourav Babu Shrestha</cp:lastModifiedBy>
  <cp:revision>1</cp:revision>
  <dcterms:modified xsi:type="dcterms:W3CDTF">2023-10-02T06:10:21Z</dcterms:modified>
</cp:coreProperties>
</file>